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59" r:id="rId7"/>
  </p:sldIdLst>
  <p:sldSz cx="18288000" cy="10287000"/>
  <p:notesSz cx="6858000" cy="9144000"/>
  <p:embeddedFontLst>
    <p:embeddedFont>
      <p:font typeface="Georgia" panose="02040502050405020303" pitchFamily="18" charset="0"/>
      <p:regular r:id="rId8"/>
      <p:bold r:id="rId9"/>
      <p:italic r:id="rId10"/>
      <p:boldItalic r:id="rId11"/>
    </p:embeddedFont>
    <p:embeddedFont>
      <p:font typeface="League Spartan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4608AF-888D-9A30-D021-EC52757E3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11B76E-9E16-F4B7-32AA-EC7713037CD8}"/>
              </a:ext>
            </a:extLst>
          </p:cNvPr>
          <p:cNvSpPr txBox="1"/>
          <p:nvPr/>
        </p:nvSpPr>
        <p:spPr>
          <a:xfrm>
            <a:off x="228600" y="114300"/>
            <a:ext cx="79248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 panose="020B0604020202020204" charset="0"/>
              </a:rPr>
              <a:t>HR</a:t>
            </a:r>
            <a:r>
              <a:rPr lang="en-IN" sz="8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 panose="020B0604020202020204" charset="0"/>
              </a:rPr>
              <a:t> </a:t>
            </a:r>
          </a:p>
          <a:p>
            <a:r>
              <a:rPr lang="en-IN" sz="8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 panose="020B0604020202020204" charset="0"/>
              </a:rPr>
              <a:t>	</a:t>
            </a:r>
            <a:r>
              <a:rPr lang="en-IN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 panose="020B0604020202020204" charset="0"/>
              </a:rPr>
              <a:t>An</a:t>
            </a:r>
            <a:r>
              <a:rPr lang="en-IN" sz="8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 panose="020B0604020202020204" charset="0"/>
              </a:rPr>
              <a:t>alytics</a:t>
            </a:r>
            <a:r>
              <a:rPr lang="en-IN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 panose="020B0604020202020204" charset="0"/>
              </a:rPr>
              <a:t> </a:t>
            </a:r>
          </a:p>
          <a:p>
            <a:r>
              <a:rPr lang="en-IN" sz="8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 panose="020B0604020202020204" charset="0"/>
              </a:rPr>
              <a:t>			   	</a:t>
            </a:r>
            <a:r>
              <a:rPr lang="en-IN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 panose="020B0604020202020204" charset="0"/>
              </a:rPr>
              <a:t>Suite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E5D470-E5C6-5599-C959-ECC8D7D2B418}"/>
              </a:ext>
            </a:extLst>
          </p:cNvPr>
          <p:cNvSpPr txBox="1"/>
          <p:nvPr/>
        </p:nvSpPr>
        <p:spPr>
          <a:xfrm>
            <a:off x="14630400" y="9178609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 –</a:t>
            </a:r>
          </a:p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Himanshu Pathak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6AF226-0C9B-2228-B4AF-4E2CC397A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352550"/>
            <a:ext cx="10142635" cy="7581900"/>
          </a:xfrm>
          <a:prstGeom prst="rect">
            <a:avLst/>
          </a:prstGeom>
        </p:spPr>
      </p:pic>
      <p:sp>
        <p:nvSpPr>
          <p:cNvPr id="10" name="Freeform 3">
            <a:extLst>
              <a:ext uri="{FF2B5EF4-FFF2-40B4-BE49-F238E27FC236}">
                <a16:creationId xmlns:a16="http://schemas.microsoft.com/office/drawing/2014/main" id="{EFCFD3B2-F34D-51C7-8CF9-CFC954EA101B}"/>
              </a:ext>
            </a:extLst>
          </p:cNvPr>
          <p:cNvSpPr/>
          <p:nvPr/>
        </p:nvSpPr>
        <p:spPr>
          <a:xfrm>
            <a:off x="1288037" y="0"/>
            <a:ext cx="4810125" cy="3286125"/>
          </a:xfrm>
          <a:custGeom>
            <a:avLst/>
            <a:gdLst/>
            <a:ahLst/>
            <a:cxnLst/>
            <a:rect l="l" t="t" r="r" b="b"/>
            <a:pathLst>
              <a:path w="4810125" h="3286125">
                <a:moveTo>
                  <a:pt x="0" y="0"/>
                </a:moveTo>
                <a:lnTo>
                  <a:pt x="0" y="3286125"/>
                </a:lnTo>
                <a:lnTo>
                  <a:pt x="4810125" y="3286125"/>
                </a:lnTo>
                <a:lnTo>
                  <a:pt x="481012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CC52B44F-B2BA-A4F6-B06E-3A32D715EBB2}"/>
              </a:ext>
            </a:extLst>
          </p:cNvPr>
          <p:cNvSpPr txBox="1"/>
          <p:nvPr/>
        </p:nvSpPr>
        <p:spPr>
          <a:xfrm>
            <a:off x="1316302" y="2247900"/>
            <a:ext cx="4810125" cy="700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800" spc="3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Intro</a:t>
            </a:r>
            <a:r>
              <a:rPr lang="en-US" sz="4800" spc="375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duction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9A68FB8C-A41C-5624-6055-3DF83E2695F6}"/>
              </a:ext>
            </a:extLst>
          </p:cNvPr>
          <p:cNvSpPr txBox="1"/>
          <p:nvPr/>
        </p:nvSpPr>
        <p:spPr>
          <a:xfrm>
            <a:off x="1288037" y="4295300"/>
            <a:ext cx="4731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700" dirty="0">
                <a:latin typeface="Georgia" panose="02040502050405020303" pitchFamily="18" charset="0"/>
              </a:rPr>
              <a:t>HR Analytics Suite: Unveiling Workforce Insights 👥📊</a:t>
            </a:r>
            <a:endParaRPr lang="en-US" sz="2700" spc="150" dirty="0">
              <a:solidFill>
                <a:srgbClr val="5E5E5E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D7F94A39-931B-E116-EF19-7CC9CF2CA264}"/>
              </a:ext>
            </a:extLst>
          </p:cNvPr>
          <p:cNvSpPr/>
          <p:nvPr/>
        </p:nvSpPr>
        <p:spPr>
          <a:xfrm>
            <a:off x="1986866" y="3390900"/>
            <a:ext cx="3412466" cy="313849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D9568C14-A53F-F9D8-CB8A-4B6CEE8E5DAB}"/>
              </a:ext>
            </a:extLst>
          </p:cNvPr>
          <p:cNvGrpSpPr>
            <a:grpSpLocks noChangeAspect="1"/>
          </p:cNvGrpSpPr>
          <p:nvPr/>
        </p:nvGrpSpPr>
        <p:grpSpPr>
          <a:xfrm>
            <a:off x="2514598" y="6500602"/>
            <a:ext cx="4810125" cy="3286125"/>
            <a:chOff x="0" y="0"/>
            <a:chExt cx="4810125" cy="3286125"/>
          </a:xfrm>
          <a:solidFill>
            <a:schemeClr val="bg1">
              <a:lumMod val="50000"/>
            </a:schemeClr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5810305-3F9D-FF0A-7EA3-90A829B11F71}"/>
                </a:ext>
              </a:extLst>
            </p:cNvPr>
            <p:cNvSpPr/>
            <p:nvPr/>
          </p:nvSpPr>
          <p:spPr>
            <a:xfrm>
              <a:off x="0" y="0"/>
              <a:ext cx="4810125" cy="3286125"/>
            </a:xfrm>
            <a:custGeom>
              <a:avLst/>
              <a:gdLst/>
              <a:ahLst/>
              <a:cxnLst/>
              <a:rect l="l" t="t" r="r" b="b"/>
              <a:pathLst>
                <a:path w="4810125" h="3286125">
                  <a:moveTo>
                    <a:pt x="0" y="0"/>
                  </a:moveTo>
                  <a:lnTo>
                    <a:pt x="0" y="3286125"/>
                  </a:lnTo>
                  <a:lnTo>
                    <a:pt x="4810125" y="3286125"/>
                  </a:lnTo>
                  <a:lnTo>
                    <a:pt x="4810125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E721073C-D606-BCD8-09EE-F8501F6DAC5C}"/>
              </a:ext>
            </a:extLst>
          </p:cNvPr>
          <p:cNvSpPr txBox="1"/>
          <p:nvPr/>
        </p:nvSpPr>
        <p:spPr>
          <a:xfrm>
            <a:off x="3200400" y="6614810"/>
            <a:ext cx="3810000" cy="3433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800" spc="37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Object</a:t>
            </a:r>
            <a:r>
              <a:rPr lang="en-US" sz="4800" spc="375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ive</a:t>
            </a:r>
          </a:p>
          <a:p>
            <a:pPr algn="ctr">
              <a:lnSpc>
                <a:spcPts val="5774"/>
              </a:lnSpc>
            </a:pPr>
            <a:endParaRPr lang="en-US" sz="4800" spc="37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Poppins Bold"/>
              <a:cs typeface="Poppins Bold"/>
              <a:sym typeface="Poppins Bold"/>
            </a:endParaRPr>
          </a:p>
          <a:p>
            <a:r>
              <a:rPr lang="en-US" sz="2700" dirty="0">
                <a:solidFill>
                  <a:schemeClr val="bg1"/>
                </a:solidFill>
                <a:latin typeface="Georgia" panose="02040502050405020303" pitchFamily="18" charset="0"/>
              </a:rPr>
              <a:t>To Build a Tableau HR dashboard for key HR metrics and employee details</a:t>
            </a:r>
            <a:endParaRPr lang="en-US" sz="2700" spc="150" dirty="0">
              <a:solidFill>
                <a:schemeClr val="bg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FFFFFF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C499487-037F-7D37-F681-15BDE4776F9B}"/>
              </a:ext>
            </a:extLst>
          </p:cNvPr>
          <p:cNvSpPr/>
          <p:nvPr/>
        </p:nvSpPr>
        <p:spPr>
          <a:xfrm>
            <a:off x="4070451" y="7343657"/>
            <a:ext cx="2069898" cy="228600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82B3390-20D3-A2F9-50D6-DEA9F215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360187"/>
            <a:ext cx="16573500" cy="95666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23BC6-DF87-D2D4-3CC0-42668B03E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8686"/>
            <a:ext cx="16459200" cy="95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9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161B31-0C6D-1F48-B2D3-4720F7A6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5" y="737951"/>
            <a:ext cx="16881870" cy="8811098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1F5FF21-1E7B-4A1C-5201-B54AED52AF7D}"/>
              </a:ext>
            </a:extLst>
          </p:cNvPr>
          <p:cNvSpPr/>
          <p:nvPr/>
        </p:nvSpPr>
        <p:spPr>
          <a:xfrm>
            <a:off x="1288034" y="-3"/>
            <a:ext cx="6857997" cy="3286122"/>
          </a:xfrm>
          <a:custGeom>
            <a:avLst/>
            <a:gdLst/>
            <a:ahLst/>
            <a:cxnLst/>
            <a:rect l="l" t="t" r="r" b="b"/>
            <a:pathLst>
              <a:path w="6858000" h="3286125">
                <a:moveTo>
                  <a:pt x="0" y="0"/>
                </a:moveTo>
                <a:lnTo>
                  <a:pt x="0" y="3286125"/>
                </a:lnTo>
                <a:lnTo>
                  <a:pt x="6858000" y="3286125"/>
                </a:lnTo>
                <a:lnTo>
                  <a:pt x="685800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B38BD-CA64-3B88-D644-3E2131B4D36B}"/>
              </a:ext>
            </a:extLst>
          </p:cNvPr>
          <p:cNvSpPr txBox="1"/>
          <p:nvPr/>
        </p:nvSpPr>
        <p:spPr>
          <a:xfrm>
            <a:off x="1939416" y="419115"/>
            <a:ext cx="5555232" cy="2280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800" spc="3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Inter</a:t>
            </a:r>
            <a:r>
              <a:rPr lang="en-US" sz="4800" spc="375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active </a:t>
            </a:r>
          </a:p>
          <a:p>
            <a:pPr algn="ctr">
              <a:lnSpc>
                <a:spcPts val="5774"/>
              </a:lnSpc>
            </a:pPr>
            <a:r>
              <a:rPr lang="en-US" sz="4800" spc="37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Features</a:t>
            </a:r>
            <a:r>
              <a:rPr lang="en-US" sz="4800" spc="3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 </a:t>
            </a:r>
            <a:r>
              <a:rPr lang="en-US" sz="4800" spc="37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an</a:t>
            </a:r>
            <a:r>
              <a:rPr lang="en-US" sz="4800" spc="375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d</a:t>
            </a:r>
            <a:r>
              <a:rPr lang="en-US" sz="4800" spc="3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 Function</a:t>
            </a:r>
            <a:r>
              <a:rPr lang="en-US" sz="4800" spc="375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alities</a:t>
            </a: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975D04C9-C623-20BF-990B-15BEF0144E1A}"/>
              </a:ext>
            </a:extLst>
          </p:cNvPr>
          <p:cNvSpPr/>
          <p:nvPr/>
        </p:nvSpPr>
        <p:spPr>
          <a:xfrm>
            <a:off x="3033047" y="2722533"/>
            <a:ext cx="3412466" cy="313849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E42C418-7F25-926E-9419-1856C623DFDD}"/>
              </a:ext>
            </a:extLst>
          </p:cNvPr>
          <p:cNvSpPr/>
          <p:nvPr/>
        </p:nvSpPr>
        <p:spPr>
          <a:xfrm>
            <a:off x="8157461" y="3288405"/>
            <a:ext cx="8429621" cy="5333996"/>
          </a:xfrm>
          <a:custGeom>
            <a:avLst/>
            <a:gdLst/>
            <a:ahLst/>
            <a:cxnLst/>
            <a:rect l="l" t="t" r="r" b="b"/>
            <a:pathLst>
              <a:path w="8429625" h="5334000">
                <a:moveTo>
                  <a:pt x="0" y="0"/>
                </a:moveTo>
                <a:lnTo>
                  <a:pt x="0" y="5334000"/>
                </a:lnTo>
                <a:lnTo>
                  <a:pt x="8429625" y="5334000"/>
                </a:lnTo>
                <a:lnTo>
                  <a:pt x="84296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2B60628-DE5A-8989-8384-4D7B6D74301B}"/>
              </a:ext>
            </a:extLst>
          </p:cNvPr>
          <p:cNvSpPr txBox="1"/>
          <p:nvPr/>
        </p:nvSpPr>
        <p:spPr>
          <a:xfrm>
            <a:off x="8679314" y="3860823"/>
            <a:ext cx="7385914" cy="418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spc="75" dirty="0">
                <a:latin typeface="Georgia" panose="02040502050405020303" pitchFamily="18" charset="0"/>
                <a:ea typeface="Poppins"/>
                <a:cs typeface="Poppins"/>
                <a:sym typeface="Poppins"/>
              </a:rPr>
              <a:t>Custom Filters: Easily filter by department, job title, gender, age group, education level, and salary range.</a:t>
            </a:r>
          </a:p>
          <a:p>
            <a:pPr marL="285750" indent="-285750" algn="l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spc="75" dirty="0">
                <a:latin typeface="Georgia" panose="02040502050405020303" pitchFamily="18" charset="0"/>
                <a:ea typeface="Poppins"/>
                <a:cs typeface="Poppins"/>
                <a:sym typeface="Poppins"/>
              </a:rPr>
              <a:t>Drill-Downs: Click on data points to view detailed employee records.</a:t>
            </a:r>
          </a:p>
          <a:p>
            <a:pPr marL="285750" indent="-285750" algn="l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spc="75" dirty="0">
                <a:latin typeface="Georgia" panose="02040502050405020303" pitchFamily="18" charset="0"/>
                <a:ea typeface="Poppins"/>
                <a:cs typeface="Poppins"/>
                <a:sym typeface="Poppins"/>
              </a:rPr>
              <a:t>Hover Tooltips: Hover for additional information and insights.</a:t>
            </a:r>
          </a:p>
          <a:p>
            <a:pPr marL="285750" indent="-285750" algn="l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spc="75" dirty="0">
                <a:latin typeface="Georgia" panose="02040502050405020303" pitchFamily="18" charset="0"/>
                <a:ea typeface="Poppins"/>
                <a:cs typeface="Poppins"/>
                <a:sym typeface="Poppins"/>
              </a:rPr>
              <a:t>Real-Time Charts: Charts update</a:t>
            </a:r>
          </a:p>
          <a:p>
            <a:pPr marL="285750" indent="-285750" algn="l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spc="75" dirty="0">
                <a:latin typeface="Georgia" panose="02040502050405020303" pitchFamily="18" charset="0"/>
                <a:ea typeface="Poppins"/>
                <a:cs typeface="Poppins"/>
                <a:sym typeface="Poppins"/>
              </a:rPr>
              <a:t>Export Data: Export data and visualizations for easy reporting.</a:t>
            </a:r>
          </a:p>
          <a:p>
            <a:pPr marL="285750" indent="-285750" algn="l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spc="75" dirty="0">
                <a:latin typeface="Georgia" panose="02040502050405020303" pitchFamily="18" charset="0"/>
                <a:ea typeface="Poppins"/>
                <a:cs typeface="Poppins"/>
                <a:sym typeface="Poppins"/>
              </a:rPr>
              <a:t>Easy Navigation: Seamlessly move between different dashboard sections.</a:t>
            </a:r>
          </a:p>
        </p:txBody>
      </p:sp>
    </p:spTree>
    <p:extLst>
      <p:ext uri="{BB962C8B-B14F-4D97-AF65-F5344CB8AC3E}">
        <p14:creationId xmlns:p14="http://schemas.microsoft.com/office/powerpoint/2010/main" val="2778893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61185" cy="5143500"/>
          </a:xfrm>
          <a:custGeom>
            <a:avLst/>
            <a:gdLst/>
            <a:ahLst/>
            <a:cxnLst/>
            <a:rect l="l" t="t" r="r" b="b"/>
            <a:pathLst>
              <a:path w="6861185" h="5143500">
                <a:moveTo>
                  <a:pt x="0" y="0"/>
                </a:moveTo>
                <a:lnTo>
                  <a:pt x="6861185" y="0"/>
                </a:lnTo>
                <a:lnTo>
                  <a:pt x="686118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46728" y="0"/>
            <a:ext cx="4757737" cy="5143500"/>
          </a:xfrm>
          <a:custGeom>
            <a:avLst/>
            <a:gdLst/>
            <a:ahLst/>
            <a:cxnLst/>
            <a:rect l="l" t="t" r="r" b="b"/>
            <a:pathLst>
              <a:path w="4757737" h="5143500">
                <a:moveTo>
                  <a:pt x="0" y="0"/>
                </a:moveTo>
                <a:lnTo>
                  <a:pt x="4757737" y="0"/>
                </a:lnTo>
                <a:lnTo>
                  <a:pt x="475773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143500"/>
            <a:ext cx="3898847" cy="5143500"/>
          </a:xfrm>
          <a:custGeom>
            <a:avLst/>
            <a:gdLst/>
            <a:ahLst/>
            <a:cxnLst/>
            <a:rect l="l" t="t" r="r" b="b"/>
            <a:pathLst>
              <a:path w="3898847" h="5143500">
                <a:moveTo>
                  <a:pt x="0" y="0"/>
                </a:moveTo>
                <a:lnTo>
                  <a:pt x="3898847" y="0"/>
                </a:lnTo>
                <a:lnTo>
                  <a:pt x="389884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73" t="-15625" r="-1135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8847" y="5143500"/>
            <a:ext cx="7705618" cy="5143500"/>
          </a:xfrm>
          <a:custGeom>
            <a:avLst/>
            <a:gdLst/>
            <a:ahLst/>
            <a:cxnLst/>
            <a:rect l="l" t="t" r="r" b="b"/>
            <a:pathLst>
              <a:path w="7705618" h="5143500">
                <a:moveTo>
                  <a:pt x="0" y="0"/>
                </a:moveTo>
                <a:lnTo>
                  <a:pt x="7705618" y="0"/>
                </a:lnTo>
                <a:lnTo>
                  <a:pt x="770561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3C7A7EFF-0EDD-626A-A83E-0C3CD344C7C8}"/>
              </a:ext>
            </a:extLst>
          </p:cNvPr>
          <p:cNvGrpSpPr>
            <a:grpSpLocks noChangeAspect="1"/>
          </p:cNvGrpSpPr>
          <p:nvPr/>
        </p:nvGrpSpPr>
        <p:grpSpPr>
          <a:xfrm>
            <a:off x="10896600" y="3184759"/>
            <a:ext cx="4911471" cy="3917482"/>
            <a:chOff x="0" y="0"/>
            <a:chExt cx="4000500" cy="3190875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3E5ACB0D-7423-31F1-4BD2-0E7A212699BC}"/>
                </a:ext>
              </a:extLst>
            </p:cNvPr>
            <p:cNvSpPr/>
            <p:nvPr/>
          </p:nvSpPr>
          <p:spPr>
            <a:xfrm>
              <a:off x="0" y="0"/>
              <a:ext cx="4000500" cy="3190875"/>
            </a:xfrm>
            <a:custGeom>
              <a:avLst/>
              <a:gdLst/>
              <a:ahLst/>
              <a:cxnLst/>
              <a:rect l="l" t="t" r="r" b="b"/>
              <a:pathLst>
                <a:path w="4000500" h="3190875">
                  <a:moveTo>
                    <a:pt x="0" y="0"/>
                  </a:moveTo>
                  <a:lnTo>
                    <a:pt x="0" y="3190875"/>
                  </a:lnTo>
                  <a:lnTo>
                    <a:pt x="4000500" y="3190875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5E5E5E"/>
            </a:solidFill>
          </p:spPr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10CEB573-3D12-8033-B2A6-A7082FA7BF50}"/>
              </a:ext>
            </a:extLst>
          </p:cNvPr>
          <p:cNvSpPr txBox="1"/>
          <p:nvPr/>
        </p:nvSpPr>
        <p:spPr>
          <a:xfrm>
            <a:off x="11180635" y="3236447"/>
            <a:ext cx="4343399" cy="389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400" spc="37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T</a:t>
            </a:r>
            <a:r>
              <a:rPr lang="en-US" sz="4400" spc="375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hank</a:t>
            </a:r>
            <a:r>
              <a:rPr lang="en-US" sz="4400" spc="37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 Y</a:t>
            </a:r>
            <a:r>
              <a:rPr lang="en-US" sz="4400" spc="375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Poppins Bold"/>
                <a:cs typeface="Poppins Bold"/>
                <a:sym typeface="Poppins Bold"/>
              </a:rPr>
              <a:t>ou</a:t>
            </a:r>
          </a:p>
          <a:p>
            <a:pPr algn="ctr"/>
            <a:endParaRPr lang="en-US" sz="3600" spc="37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Poppins Bold"/>
              <a:cs typeface="Poppins Bold"/>
              <a:sym typeface="Poppins Bold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sym typeface="Poppins Bold"/>
              </a:rPr>
              <a:t>I appreciate your time and interest in my HR Analytics Suite project.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sym typeface="Poppins Bold"/>
              </a:rPr>
              <a:t>Your feedback and questions are welcome!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sym typeface="Poppins Bold"/>
              </a:rPr>
              <a:t>Stay engaged and keep exploring!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  <a:ea typeface="Poppins"/>
              <a:cs typeface="Poppins"/>
              <a:sym typeface="Poppins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74254E78-36B2-6572-E10C-1455CDB5DA8A}"/>
              </a:ext>
            </a:extLst>
          </p:cNvPr>
          <p:cNvSpPr/>
          <p:nvPr/>
        </p:nvSpPr>
        <p:spPr>
          <a:xfrm>
            <a:off x="12100784" y="4000500"/>
            <a:ext cx="2069898" cy="228600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140</Words>
  <Application>Microsoft Office PowerPoint</Application>
  <PresentationFormat>Custom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Georgia</vt:lpstr>
      <vt:lpstr>League Spartan</vt:lpstr>
      <vt:lpstr>Courier New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Simple Minimalist Functional Interview Job Presentation Template</dc:title>
  <dc:creator>Himanshu Shekhar Pathak</dc:creator>
  <cp:lastModifiedBy>Himanshu Shekhar Pathak</cp:lastModifiedBy>
  <cp:revision>6</cp:revision>
  <dcterms:created xsi:type="dcterms:W3CDTF">2006-08-16T00:00:00Z</dcterms:created>
  <dcterms:modified xsi:type="dcterms:W3CDTF">2024-08-06T12:59:45Z</dcterms:modified>
  <dc:identifier>DAGND9zI62I</dc:identifier>
</cp:coreProperties>
</file>